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  <p:sldId id="281" r:id="rId25"/>
    <p:sldId id="280" r:id="rId26"/>
    <p:sldId id="282" r:id="rId27"/>
    <p:sldId id="283" r:id="rId28"/>
    <p:sldId id="285" r:id="rId29"/>
    <p:sldId id="286" r:id="rId30"/>
    <p:sldId id="27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81" y="-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520249-8AAE-49C1-BF49-54275811680C}" type="datetimeFigureOut">
              <a:rPr lang="en-AU" smtClean="0"/>
              <a:t>10/03/2014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641AB06-9562-4C6A-8E58-3F047720DA8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CHAPTER 1- UNIVARIATE DATA</a:t>
            </a:r>
          </a:p>
          <a:p>
            <a:r>
              <a:rPr lang="en-AU" dirty="0" smtClean="0"/>
              <a:t>Ex 1A- Types of Data</a:t>
            </a:r>
          </a:p>
          <a:p>
            <a:r>
              <a:rPr lang="en-AU" dirty="0" smtClean="0"/>
              <a:t>Ex 1B- Stem Plots</a:t>
            </a:r>
          </a:p>
          <a:p>
            <a:r>
              <a:rPr lang="en-AU" dirty="0" smtClean="0"/>
              <a:t>Ex 1C- Dot Plots, Frequency Histograms and Bar Charts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CORE-DATA ANAYLSIS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5687144"/>
          </a:xfrm>
        </p:spPr>
        <p:txBody>
          <a:bodyPr/>
          <a:lstStyle/>
          <a:p>
            <a:pPr>
              <a:buNone/>
            </a:pPr>
            <a:r>
              <a:rPr lang="en-AU" sz="2000" b="1" dirty="0" smtClean="0"/>
              <a:t>A set of golf scores for a group of professional golfers trialling a new 18-hole golf course is shown on the following stem plot.</a:t>
            </a:r>
          </a:p>
          <a:p>
            <a:pPr>
              <a:buNone/>
            </a:pPr>
            <a:endParaRPr lang="en-AU" sz="2000" b="1" dirty="0" smtClean="0"/>
          </a:p>
          <a:p>
            <a:pPr>
              <a:buNone/>
            </a:pPr>
            <a:endParaRPr lang="en-AU" sz="2000" b="1" dirty="0" smtClean="0"/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r>
              <a:rPr lang="en-AU" sz="2000" b="1" dirty="0" smtClean="0"/>
              <a:t>Produce another stem plot for these data by splitting the stems into:</a:t>
            </a:r>
            <a:endParaRPr lang="en-AU" sz="2000" dirty="0" smtClean="0"/>
          </a:p>
          <a:p>
            <a:pPr>
              <a:buNone/>
            </a:pPr>
            <a:r>
              <a:rPr lang="en-AU" sz="2000" b="1" dirty="0" smtClean="0"/>
              <a:t>b)</a:t>
            </a:r>
            <a:r>
              <a:rPr lang="en-AU" sz="2000" dirty="0" smtClean="0"/>
              <a:t> </a:t>
            </a:r>
            <a:r>
              <a:rPr lang="en-AU" sz="2000" b="1" dirty="0" smtClean="0"/>
              <a:t>fifths</a:t>
            </a:r>
            <a:endParaRPr lang="en-AU" sz="2000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052736"/>
            <a:ext cx="2418382" cy="11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708920"/>
            <a:ext cx="8191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708920"/>
            <a:ext cx="6286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996952"/>
            <a:ext cx="2000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933056"/>
            <a:ext cx="752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4221088"/>
            <a:ext cx="981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4509120"/>
            <a:ext cx="685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47864" y="4797152"/>
            <a:ext cx="7239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47864" y="5373216"/>
            <a:ext cx="2000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27784" y="6093296"/>
            <a:ext cx="15621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Ex 1C- Dot plots, frequency histograms and bar charts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This is another form of displaying data in graphical way.</a:t>
            </a:r>
          </a:p>
          <a:p>
            <a:pPr algn="ctr">
              <a:buNone/>
            </a:pPr>
            <a:r>
              <a:rPr lang="en-AU" b="1" dirty="0" smtClean="0"/>
              <a:t>DOT PLOTS</a:t>
            </a:r>
          </a:p>
          <a:p>
            <a:pPr>
              <a:buNone/>
            </a:pPr>
            <a:r>
              <a:rPr lang="en-AU" dirty="0" smtClean="0"/>
              <a:t>	Dot plots are used to display discrete data where values are not spread out very much. They are also used to display categorical data.</a:t>
            </a:r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149080"/>
            <a:ext cx="37242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TESTING YOUR KNOWLEDGE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AU" sz="2000" b="1" dirty="0" smtClean="0"/>
              <a:t>The number of hours per week spent on art by 18 students is given below.</a:t>
            </a:r>
            <a:endParaRPr lang="en-AU" sz="2000" dirty="0" smtClean="0"/>
          </a:p>
          <a:p>
            <a:pPr>
              <a:buNone/>
            </a:pPr>
            <a:r>
              <a:rPr lang="en-AU" sz="2000" b="1" dirty="0" smtClean="0"/>
              <a:t>4 0 3 1 3 4 2 2 3</a:t>
            </a:r>
          </a:p>
          <a:p>
            <a:pPr>
              <a:buNone/>
            </a:pPr>
            <a:r>
              <a:rPr lang="en-AU" sz="2000" b="1" dirty="0" smtClean="0"/>
              <a:t>4 1 3 2 5 3 2 1 0</a:t>
            </a:r>
            <a:endParaRPr lang="en-AU" sz="2000" dirty="0" smtClean="0"/>
          </a:p>
          <a:p>
            <a:pPr>
              <a:buNone/>
            </a:pPr>
            <a:r>
              <a:rPr lang="en-AU" sz="2000" b="1" dirty="0" smtClean="0"/>
              <a:t>Display the data as a dot plot.</a:t>
            </a:r>
            <a:endParaRPr lang="en-AU" sz="2000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429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Lowest score = 0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378904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Highest score= 5</a:t>
            </a:r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5301208"/>
            <a:ext cx="385762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941168"/>
            <a:ext cx="2571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797152"/>
            <a:ext cx="2381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725144"/>
            <a:ext cx="238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4653136"/>
            <a:ext cx="257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797152"/>
            <a:ext cx="29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5013176"/>
            <a:ext cx="1428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Frequency Histograms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It is a useful way of displaying large data sets of over 50 observations/records.</a:t>
            </a:r>
          </a:p>
          <a:p>
            <a:r>
              <a:rPr lang="en-AU" dirty="0" smtClean="0"/>
              <a:t>The vertical axis = frequency</a:t>
            </a:r>
          </a:p>
          <a:p>
            <a:r>
              <a:rPr lang="en-AU" dirty="0" smtClean="0"/>
              <a:t>The horizontal axis= class intervals </a:t>
            </a:r>
            <a:r>
              <a:rPr lang="en-AU" dirty="0" err="1" smtClean="0"/>
              <a:t>eg</a:t>
            </a:r>
            <a:r>
              <a:rPr lang="en-AU" dirty="0" smtClean="0"/>
              <a:t>: height, income etc</a:t>
            </a:r>
          </a:p>
          <a:p>
            <a:r>
              <a:rPr lang="en-AU" dirty="0" smtClean="0"/>
              <a:t>When data are in raw form (a list of figures in no particular order)- it is helpful to first construct a frequency table.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Frequency Histograms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899592" y="1484784"/>
            <a:ext cx="770485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 smtClean="0"/>
              <a:t>Construct a frequency table and histogram for the following set of data, which indicates the number of hours of homework undertaken by 16 students in a day.</a:t>
            </a:r>
            <a:endParaRPr lang="en-AU" dirty="0" smtClean="0"/>
          </a:p>
          <a:p>
            <a:r>
              <a:rPr lang="en-AU" b="1" dirty="0" smtClean="0"/>
              <a:t>4 0 3 1 3 2 3 4 1 3 2 5 3 2 1 0</a:t>
            </a:r>
          </a:p>
          <a:p>
            <a:endParaRPr lang="en-AU" b="1" dirty="0"/>
          </a:p>
          <a:p>
            <a:r>
              <a:rPr lang="en-AU" sz="800" dirty="0" smtClean="0"/>
              <a:t>http://content.jacplus.com.au/secure/FileViewer?resourceId=103875&amp;category=Interactivity&amp;pk=730855ee99d204bf</a:t>
            </a:r>
            <a:endParaRPr lang="en-AU" sz="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060112"/>
              </p:ext>
            </p:extLst>
          </p:nvPr>
        </p:nvGraphicFramePr>
        <p:xfrm>
          <a:off x="1331640" y="3212976"/>
          <a:ext cx="1219200" cy="256032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Hours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205941"/>
              </p:ext>
            </p:extLst>
          </p:nvPr>
        </p:nvGraphicFramePr>
        <p:xfrm>
          <a:off x="2123728" y="3429000"/>
          <a:ext cx="91440" cy="2377440"/>
        </p:xfrm>
        <a:graphic>
          <a:graphicData uri="http://schemas.openxmlformats.org/drawingml/2006/table">
            <a:tbl>
              <a:tblPr/>
              <a:tblGrid>
                <a:gridCol w="91440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699792" y="422108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895145"/>
              </p:ext>
            </p:extLst>
          </p:nvPr>
        </p:nvGraphicFramePr>
        <p:xfrm>
          <a:off x="3779912" y="3212976"/>
          <a:ext cx="1221740" cy="2560320"/>
        </p:xfrm>
        <a:graphic>
          <a:graphicData uri="http://schemas.openxmlformats.org/drawingml/2006/table">
            <a:tbl>
              <a:tblPr/>
              <a:tblGrid>
                <a:gridCol w="61214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Hours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A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endParaRPr lang="en-A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5004048" y="414908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63888" y="692696"/>
            <a:ext cx="5580112" cy="5976664"/>
          </a:xfrm>
          <a:prstGeom prst="rect">
            <a:avLst/>
          </a:prstGeom>
          <a:solidFill>
            <a:srgbClr val="0000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1520" y="692696"/>
            <a:ext cx="3168352" cy="5976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4809728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>CASIO CLASS PAD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5556" b="5556"/>
          <a:stretch>
            <a:fillRect/>
          </a:stretch>
        </p:blipFill>
        <p:spPr>
          <a:xfrm>
            <a:off x="611560" y="836712"/>
            <a:ext cx="2520279" cy="148251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132856"/>
            <a:ext cx="2893228" cy="4320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1124744"/>
            <a:ext cx="2137542" cy="35463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3938" y="908720"/>
            <a:ext cx="3278991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HISTOGRAMS WITH CONTINUOUS DATA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611560" y="1582341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 smtClean="0"/>
              <a:t>The data below show the distribution of masses (in kilograms) of 60 students in Year 7 at Strathmore Secondary College. Construct a frequency histogram to display the data more clearly.</a:t>
            </a:r>
            <a:endParaRPr lang="en-AU" dirty="0" smtClean="0"/>
          </a:p>
          <a:p>
            <a:r>
              <a:rPr lang="en-AU" b="1" dirty="0" smtClean="0"/>
              <a:t>45.7 45.8 45.9 48.2 48.3 48.4 34.2 52.4 52.3 51.8 45.7 56.8 56.3 60.2 44.2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53.8 43.5 57.2 38.7 48.5 49.6 56.9 43.8 58.3 52.4 54.3 48.6 53.7 58.7 57.6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45.7 39.8 42.5 42.9 59.2 53.2 48.2 36.2 47.2 46.7 58.7 53.1 52.1 54.3 51.3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b="1" dirty="0" smtClean="0"/>
              <a:t>51.9 54.6 58.7 58.7 39.7 43.1 56.2 43.0 56.3 62.3 46.3 52.4 61.2 48.2 58.3</a:t>
            </a:r>
            <a:endParaRPr lang="en-AU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55576" y="3789040"/>
          <a:ext cx="3528392" cy="2743199"/>
        </p:xfrm>
        <a:graphic>
          <a:graphicData uri="http://schemas.openxmlformats.org/drawingml/2006/table">
            <a:tbl>
              <a:tblPr/>
              <a:tblGrid>
                <a:gridCol w="1136013"/>
                <a:gridCol w="1136013"/>
                <a:gridCol w="1256366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Class </a:t>
                      </a:r>
                      <a:r>
                        <a:rPr lang="en-AU" sz="1400" dirty="0"/>
                        <a:t>interval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/>
                        <a:t>Tally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Frequency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 dirty="0"/>
                        <a:t>30–34.9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I</a:t>
                      </a:r>
                      <a:endParaRPr lang="en-AU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/>
                        <a:t>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 dirty="0"/>
                        <a:t>35–39.9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IIII</a:t>
                      </a:r>
                      <a:endParaRPr lang="en-AU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40–44.9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45–49.9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16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50–54.9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15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55–59.9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14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60–64.9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III</a:t>
                      </a:r>
                      <a:endParaRPr lang="en-AU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endParaRPr lang="en-AU" sz="14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/>
                        <a:t>Total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60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199" name="AutoShape 7" descr="strickout"/>
          <p:cNvSpPr>
            <a:spLocks noChangeAspect="1" noChangeArrowheads="1"/>
          </p:cNvSpPr>
          <p:nvPr/>
        </p:nvSpPr>
        <p:spPr bwMode="auto">
          <a:xfrm>
            <a:off x="0" y="0"/>
            <a:ext cx="361950" cy="161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00" name="AutoShape 8" descr="strickout"/>
          <p:cNvSpPr>
            <a:spLocks noChangeAspect="1" noChangeArrowheads="1"/>
          </p:cNvSpPr>
          <p:nvPr/>
        </p:nvSpPr>
        <p:spPr bwMode="auto">
          <a:xfrm>
            <a:off x="0" y="0"/>
            <a:ext cx="876300" cy="161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01" name="AutoShape 9" descr="strickout"/>
          <p:cNvSpPr>
            <a:spLocks noChangeAspect="1" noChangeArrowheads="1"/>
          </p:cNvSpPr>
          <p:nvPr/>
        </p:nvSpPr>
        <p:spPr bwMode="auto">
          <a:xfrm>
            <a:off x="0" y="0"/>
            <a:ext cx="781050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02" name="AutoShape 10" descr="strickout"/>
          <p:cNvSpPr>
            <a:spLocks noChangeAspect="1" noChangeArrowheads="1"/>
          </p:cNvSpPr>
          <p:nvPr/>
        </p:nvSpPr>
        <p:spPr bwMode="auto">
          <a:xfrm>
            <a:off x="0" y="0"/>
            <a:ext cx="742950" cy="161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725144"/>
            <a:ext cx="3619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085184"/>
            <a:ext cx="8763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5445224"/>
            <a:ext cx="7810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5733256"/>
            <a:ext cx="7429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5220072" y="3789040"/>
            <a:ext cx="35283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Minimum value = 34.2 kg</a:t>
            </a:r>
          </a:p>
          <a:p>
            <a:r>
              <a:rPr lang="en-AU" dirty="0" smtClean="0"/>
              <a:t>Maximum value = 62.3 kg</a:t>
            </a:r>
          </a:p>
          <a:p>
            <a:endParaRPr lang="en-AU" dirty="0"/>
          </a:p>
          <a:p>
            <a:r>
              <a:rPr lang="en-AU" dirty="0" smtClean="0"/>
              <a:t>Say we start from 30kg to 65kg, we would then have a range of 35. If each interval was 5kg, we would then have 7 intervals which is reasonable.</a:t>
            </a:r>
          </a:p>
          <a:p>
            <a:r>
              <a:rPr lang="en-AU" b="1" i="1" dirty="0" smtClean="0"/>
              <a:t>Note: Somewhere between about 5 and 15 class intervals are usual.</a:t>
            </a:r>
            <a:endParaRPr lang="en-A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Then the histogram would look like:</a:t>
            </a:r>
            <a:endParaRPr lang="en-A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492896"/>
            <a:ext cx="2385060" cy="238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99592" y="2420888"/>
          <a:ext cx="3528392" cy="2743199"/>
        </p:xfrm>
        <a:graphic>
          <a:graphicData uri="http://schemas.openxmlformats.org/drawingml/2006/table">
            <a:tbl>
              <a:tblPr/>
              <a:tblGrid>
                <a:gridCol w="1136013"/>
                <a:gridCol w="1136013"/>
                <a:gridCol w="1256366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Class </a:t>
                      </a:r>
                      <a:r>
                        <a:rPr lang="en-AU" sz="1400" dirty="0"/>
                        <a:t>interval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/>
                        <a:t>Tally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Frequency</a:t>
                      </a: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 dirty="0"/>
                        <a:t>30–34.9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I</a:t>
                      </a:r>
                      <a:endParaRPr lang="en-AU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/>
                        <a:t>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 dirty="0"/>
                        <a:t>35–39.9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IIII</a:t>
                      </a:r>
                      <a:endParaRPr lang="en-AU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40–44.9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45–49.9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16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50–54.9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15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55–59.9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4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14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r>
                        <a:rPr lang="en-AU" sz="1400"/>
                        <a:t>60–64.9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400" dirty="0" smtClean="0"/>
                        <a:t>III</a:t>
                      </a:r>
                      <a:endParaRPr lang="en-AU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884">
                <a:tc>
                  <a:txBody>
                    <a:bodyPr/>
                    <a:lstStyle/>
                    <a:p>
                      <a:pPr algn="l"/>
                      <a:endParaRPr lang="en-AU" sz="14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AU" sz="1400"/>
                        <a:t>Total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/>
                        <a:t>60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356992"/>
            <a:ext cx="3619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717032"/>
            <a:ext cx="8763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077072"/>
            <a:ext cx="7810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4365104"/>
            <a:ext cx="7429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TESTING YOUR KNOWLEDGE</a:t>
            </a:r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>
            <a:off x="755576" y="148478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 smtClean="0"/>
              <a:t>The marks out of 20 received by 30 students for a book-review assignment are given in the frequency table below.</a:t>
            </a:r>
            <a:endParaRPr lang="en-AU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95536" y="2204864"/>
          <a:ext cx="8356251" cy="731520"/>
        </p:xfrm>
        <a:graphic>
          <a:graphicData uri="http://schemas.openxmlformats.org/drawingml/2006/table">
            <a:tbl>
              <a:tblPr/>
              <a:tblGrid>
                <a:gridCol w="1083444"/>
                <a:gridCol w="590463"/>
                <a:gridCol w="835293"/>
                <a:gridCol w="835293"/>
                <a:gridCol w="835293"/>
                <a:gridCol w="835293"/>
                <a:gridCol w="835293"/>
                <a:gridCol w="835293"/>
                <a:gridCol w="835293"/>
                <a:gridCol w="835293"/>
              </a:tblGrid>
              <a:tr h="204079">
                <a:tc>
                  <a:txBody>
                    <a:bodyPr/>
                    <a:lstStyle/>
                    <a:p>
                      <a:pPr algn="l"/>
                      <a:r>
                        <a:rPr lang="en-AU"/>
                        <a:t>Mark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37">
                <a:tc>
                  <a:txBody>
                    <a:bodyPr/>
                    <a:lstStyle/>
                    <a:p>
                      <a:pPr algn="l"/>
                      <a:r>
                        <a:rPr lang="en-AU"/>
                        <a:t>Frequency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83568" y="3140968"/>
            <a:ext cx="3517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 smtClean="0"/>
              <a:t>Display these data on a histogram.</a:t>
            </a:r>
            <a:endParaRPr lang="en-AU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717032"/>
            <a:ext cx="36957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Bar Charts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It is similar to a histogram.</a:t>
            </a:r>
          </a:p>
          <a:p>
            <a:r>
              <a:rPr lang="en-AU" dirty="0" smtClean="0"/>
              <a:t>It consists of bars of equal width separated by small, equal spaces and may be arranged either </a:t>
            </a:r>
            <a:r>
              <a:rPr lang="en-AU" i="1" dirty="0" smtClean="0"/>
              <a:t>horizontally</a:t>
            </a:r>
            <a:r>
              <a:rPr lang="en-AU" dirty="0" smtClean="0"/>
              <a:t> or </a:t>
            </a:r>
            <a:r>
              <a:rPr lang="en-AU" i="1" dirty="0" smtClean="0"/>
              <a:t>vertically</a:t>
            </a:r>
            <a:r>
              <a:rPr lang="en-AU" dirty="0" smtClean="0"/>
              <a:t>.</a:t>
            </a:r>
          </a:p>
          <a:p>
            <a:r>
              <a:rPr lang="en-AU" dirty="0" smtClean="0"/>
              <a:t>Often used to display categorical data.</a:t>
            </a:r>
          </a:p>
          <a:p>
            <a:r>
              <a:rPr lang="en-AU" dirty="0" smtClean="0"/>
              <a:t>The frequency is graphed against a variable.</a:t>
            </a:r>
            <a:endParaRPr lang="en-A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789040"/>
            <a:ext cx="64516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 1A- TYPES OF DATA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AU" b="1" dirty="0" err="1" smtClean="0"/>
              <a:t>Univariate</a:t>
            </a:r>
            <a:r>
              <a:rPr lang="en-AU" b="1" dirty="0" smtClean="0"/>
              <a:t> Data- </a:t>
            </a:r>
            <a:r>
              <a:rPr lang="en-AU" dirty="0" smtClean="0"/>
              <a:t>data with one variable.</a:t>
            </a:r>
          </a:p>
          <a:p>
            <a:pPr>
              <a:buNone/>
            </a:pPr>
            <a:r>
              <a:rPr lang="en-AU" dirty="0" smtClean="0"/>
              <a:t>			</a:t>
            </a:r>
            <a:r>
              <a:rPr lang="en-AU" dirty="0" err="1" smtClean="0"/>
              <a:t>Eg</a:t>
            </a:r>
            <a:r>
              <a:rPr lang="en-AU" dirty="0" smtClean="0"/>
              <a:t>: number of cars sold per week</a:t>
            </a:r>
          </a:p>
          <a:p>
            <a:pPr>
              <a:buFont typeface="Arial" charset="0"/>
              <a:buChar char="•"/>
            </a:pPr>
            <a:r>
              <a:rPr lang="en-AU" b="1" dirty="0" err="1" smtClean="0"/>
              <a:t>Biavariate</a:t>
            </a:r>
            <a:r>
              <a:rPr lang="en-AU" b="1" dirty="0" smtClean="0"/>
              <a:t> Data- </a:t>
            </a:r>
            <a:r>
              <a:rPr lang="en-AU" dirty="0" smtClean="0"/>
              <a:t>sets of data that contain two variables.</a:t>
            </a:r>
          </a:p>
          <a:p>
            <a:pPr>
              <a:buNone/>
            </a:pPr>
            <a:r>
              <a:rPr lang="en-AU" dirty="0" smtClean="0"/>
              <a:t>			</a:t>
            </a:r>
            <a:r>
              <a:rPr lang="en-AU" dirty="0" err="1" smtClean="0"/>
              <a:t>Eg</a:t>
            </a:r>
            <a:r>
              <a:rPr lang="en-AU" dirty="0" smtClean="0"/>
              <a:t>: height and nationality, height and weight, 			gender and religion</a:t>
            </a:r>
          </a:p>
          <a:p>
            <a:pPr>
              <a:buFont typeface="Arial" charset="0"/>
              <a:buChar char="•"/>
            </a:pPr>
            <a:r>
              <a:rPr lang="en-AU" b="1" dirty="0" smtClean="0"/>
              <a:t>Multivariate Data- </a:t>
            </a:r>
            <a:r>
              <a:rPr lang="en-AU" dirty="0" smtClean="0"/>
              <a:t>data with more than two variables.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Segmented Bar Charts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It is a single bar which is used to represent all the data being studied.</a:t>
            </a:r>
          </a:p>
          <a:p>
            <a:r>
              <a:rPr lang="en-AU" dirty="0" smtClean="0"/>
              <a:t>It is divided into segments, representing a particular group of data.</a:t>
            </a:r>
          </a:p>
          <a:p>
            <a:r>
              <a:rPr lang="en-AU" dirty="0" smtClean="0"/>
              <a:t>Generally presented as percentages and so the total bar length is 100% of the data.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5576" y="2852936"/>
            <a:ext cx="61926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Segmented Bar Charts</a:t>
            </a: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584" y="1628800"/>
          <a:ext cx="6096000" cy="326136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0">
                <a:tc gridSpan="10"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Road traffic accidents involving fatalities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0">
                <a:tc gridSpan="10">
                  <a:txBody>
                    <a:bodyPr/>
                    <a:lstStyle/>
                    <a:p>
                      <a:pPr algn="ctr"/>
                      <a:r>
                        <a:rPr lang="en-AU" sz="1600"/>
                        <a:t>Accidents involving fatalities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 b="1"/>
                        <a:t>Year</a:t>
                      </a:r>
                      <a:endParaRPr lang="en-AU" sz="16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NSW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Vic.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Old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SA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WA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Tas.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ACT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Aust.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2001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486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404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296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137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151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52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1584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2002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501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361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283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138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159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/>
                        <a:t>1524</a:t>
                      </a:r>
                      <a:endParaRPr lang="en-AU" sz="16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2003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483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294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284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136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155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/>
                        <a:t>1445</a:t>
                      </a:r>
                      <a:endParaRPr lang="en-AU" sz="16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2004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471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313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288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128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162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52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1458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2005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469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316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294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127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151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51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/>
                        <a:t>1481</a:t>
                      </a:r>
                      <a:endParaRPr lang="en-AU" sz="16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2006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453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309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314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104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183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1456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59632" y="980728"/>
            <a:ext cx="626469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331640" y="476672"/>
          <a:ext cx="6096000" cy="9144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Year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NSW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Vic.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Old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SA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WA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Tas.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ACT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Aust.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2001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486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404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296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137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151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52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43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1584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27584" y="1628800"/>
          <a:ext cx="6912768" cy="2922405"/>
        </p:xfrm>
        <a:graphic>
          <a:graphicData uri="http://schemas.openxmlformats.org/drawingml/2006/table">
            <a:tbl>
              <a:tblPr/>
              <a:tblGrid>
                <a:gridCol w="2304256"/>
                <a:gridCol w="2304256"/>
                <a:gridCol w="2304256"/>
              </a:tblGrid>
              <a:tr h="270933">
                <a:tc>
                  <a:txBody>
                    <a:bodyPr/>
                    <a:lstStyle/>
                    <a:p>
                      <a:pPr algn="l"/>
                      <a:r>
                        <a:rPr lang="en-AU" sz="1300" dirty="0"/>
                        <a:t>State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Number of accidents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Percentage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5131">
                <a:tc>
                  <a:txBody>
                    <a:bodyPr/>
                    <a:lstStyle/>
                    <a:p>
                      <a:pPr algn="l"/>
                      <a:r>
                        <a:rPr lang="en-AU" sz="1300" dirty="0"/>
                        <a:t>NSW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486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486 ÷ 1584 × 100% = 30.7%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AU" sz="1300"/>
                        <a:t>Vic.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404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404 ÷ 1584 × 100% = 25.5%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AU" sz="1300"/>
                        <a:t>Qld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296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 dirty="0"/>
                        <a:t>296 ÷ 1584 × 100% = 18.7%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AU" sz="1300"/>
                        <a:t>SA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137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137 ÷ 1584 × 100% = 8.6%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AU" sz="1300"/>
                        <a:t>WA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151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151 ÷ 1584 × 100% = 9.5%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AU" sz="1300"/>
                        <a:t>Tas.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52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52 ÷ 1584 × 100% = 3.3%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AU" sz="1300"/>
                        <a:t>NT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43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43 ÷ 1584 × 100% = 2.7%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4133">
                <a:tc>
                  <a:txBody>
                    <a:bodyPr/>
                    <a:lstStyle/>
                    <a:p>
                      <a:pPr algn="l"/>
                      <a:r>
                        <a:rPr lang="en-AU" sz="1300"/>
                        <a:t>ACT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/>
                        <a:t>15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300" dirty="0"/>
                        <a:t>15 ÷ 1584 × 100% = 0.9%</a:t>
                      </a:r>
                    </a:p>
                  </a:txBody>
                  <a:tcPr marL="67733" marR="67733" marT="33867" marB="338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653136"/>
            <a:ext cx="87915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Exercise 1D- Describing the shape of stem plots and histograms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 smtClean="0"/>
              <a:t>When data are displayed in a histogram or a stem plot, we look into its distribution.</a:t>
            </a:r>
          </a:p>
          <a:p>
            <a:endParaRPr lang="en-US" sz="4000" dirty="0"/>
          </a:p>
          <a:p>
            <a:r>
              <a:rPr lang="en-US" sz="4000" dirty="0" smtClean="0"/>
              <a:t>Symmetric Distributions</a:t>
            </a:r>
          </a:p>
          <a:p>
            <a:r>
              <a:rPr lang="en-US" sz="4000" dirty="0" smtClean="0"/>
              <a:t>Skewed Distributions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91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8840"/>
            <a:ext cx="5333840" cy="4464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SYMMETRIC DISTRIBUTIONS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1560" y="1412776"/>
            <a:ext cx="806489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AU" sz="2400" dirty="0" smtClean="0"/>
              <a:t>			The </a:t>
            </a:r>
            <a:r>
              <a:rPr lang="en-AU" sz="2400" dirty="0"/>
              <a:t>spread of the data</a:t>
            </a:r>
          </a:p>
          <a:p>
            <a:pPr lvl="1" algn="ctr">
              <a:defRPr/>
            </a:pPr>
            <a:r>
              <a:rPr lang="en-AU" sz="2400" dirty="0"/>
              <a:t>Symmetric distribution (single peak and the data trial off on both sides of this peak in roughly the same fashion)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997200"/>
            <a:ext cx="4033837" cy="342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00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548680"/>
            <a:ext cx="765075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3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67707"/>
            <a:ext cx="7992888" cy="620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22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this a positively or negatively skewed distribution??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768752" cy="46839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07904" y="6093296"/>
            <a:ext cx="1655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Positively Skewed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3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type of distribution is this?</a:t>
            </a:r>
            <a:r>
              <a:rPr lang="en-US" dirty="0"/>
              <a:t>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484783"/>
            <a:ext cx="7488832" cy="4099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580526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Symmetric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16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76672"/>
            <a:ext cx="7456744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08104" y="1484784"/>
            <a:ext cx="23042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1115616" y="1484784"/>
            <a:ext cx="23762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	Numerical Data			Categorical Data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403648" y="2060848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67744" y="2060848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99592" y="2780928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i="1" dirty="0" smtClean="0"/>
              <a:t>Discrete </a:t>
            </a:r>
            <a:r>
              <a:rPr lang="en-AU" dirty="0" smtClean="0"/>
              <a:t>(countable in whole numbers)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2267744" y="2852936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i="1" dirty="0" smtClean="0"/>
              <a:t>Continuous </a:t>
            </a:r>
            <a:r>
              <a:rPr lang="en-AU" dirty="0" smtClean="0"/>
              <a:t>(measureable with fractions and decimals)</a:t>
            </a:r>
            <a:endParaRPr lang="en-AU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971600" y="4437112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2879812" y="4329100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1560" y="5013176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Eg</a:t>
            </a:r>
            <a:r>
              <a:rPr lang="en-AU" dirty="0" smtClean="0"/>
              <a:t>: Number of people living at your home</a:t>
            </a:r>
            <a:endParaRPr lang="en-AU" dirty="0"/>
          </a:p>
        </p:txBody>
      </p:sp>
      <p:sp>
        <p:nvSpPr>
          <p:cNvPr id="17" name="TextBox 16"/>
          <p:cNvSpPr txBox="1"/>
          <p:nvPr/>
        </p:nvSpPr>
        <p:spPr>
          <a:xfrm>
            <a:off x="2627784" y="501317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Eg</a:t>
            </a:r>
            <a:r>
              <a:rPr lang="en-AU" dirty="0" smtClean="0"/>
              <a:t>: Height, Weight, Time</a:t>
            </a:r>
            <a:endParaRPr lang="en-AU" dirty="0"/>
          </a:p>
        </p:txBody>
      </p:sp>
      <p:cxnSp>
        <p:nvCxnSpPr>
          <p:cNvPr id="23" name="Straight Arrow Connector 22"/>
          <p:cNvCxnSpPr>
            <a:stCxn id="5" idx="2"/>
          </p:cNvCxnSpPr>
          <p:nvPr/>
        </p:nvCxnSpPr>
        <p:spPr>
          <a:xfrm rot="5400000">
            <a:off x="6300192" y="2348880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48064" y="2852936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i="1" dirty="0" smtClean="0"/>
              <a:t>Categories</a:t>
            </a:r>
          </a:p>
          <a:p>
            <a:r>
              <a:rPr lang="en-AU" dirty="0" err="1" smtClean="0"/>
              <a:t>Eg</a:t>
            </a:r>
            <a:r>
              <a:rPr lang="en-AU" dirty="0" smtClean="0"/>
              <a:t>: genders, AFL football teams, religions, finishing positions in Melbourne Cup, ratings of 1-5 to indicate preferences for 5 different cars, age groups (0-9, 10-19, 20-29), hair colours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32040" y="4653136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 smtClean="0"/>
              <a:t>Note: </a:t>
            </a:r>
            <a:r>
              <a:rPr lang="en-AU" dirty="0" smtClean="0"/>
              <a:t>Some numbers may look like numerical data, but are actually names or titles </a:t>
            </a:r>
            <a:r>
              <a:rPr lang="en-AU" dirty="0" err="1" smtClean="0"/>
              <a:t>eg</a:t>
            </a:r>
            <a:r>
              <a:rPr lang="en-AU" dirty="0" smtClean="0"/>
              <a:t>: ratings of 1 to 5 given to different samples of cake- ‘This one’s a 4’. They are not countable and are place the subject in a category.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CLASSWORK/HOMEWORK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Complete Ex 1B pg 6 Q’s 2, 4, 6-10</a:t>
            </a:r>
          </a:p>
          <a:p>
            <a:r>
              <a:rPr lang="en-AU" dirty="0" smtClean="0"/>
              <a:t>Complete Ex 1C pg 12 Q’s 4, 5, 6</a:t>
            </a:r>
          </a:p>
          <a:p>
            <a:r>
              <a:rPr lang="en-AU" dirty="0" smtClean="0"/>
              <a:t>Complete Ex 1D </a:t>
            </a:r>
            <a:r>
              <a:rPr lang="en-AU" dirty="0" err="1" smtClean="0"/>
              <a:t>pg</a:t>
            </a:r>
            <a:r>
              <a:rPr lang="en-AU" dirty="0" smtClean="0"/>
              <a:t> 15 Q’s 1-9</a:t>
            </a:r>
            <a:endParaRPr lang="en-AU" dirty="0"/>
          </a:p>
        </p:txBody>
      </p:sp>
      <p:pic>
        <p:nvPicPr>
          <p:cNvPr id="34818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204864"/>
            <a:ext cx="1990172" cy="3265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TEST YOUR UNDERSTANDING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AU" b="1" dirty="0" smtClean="0"/>
              <a:t>1</a:t>
            </a:r>
            <a:r>
              <a:rPr lang="en-AU" dirty="0" smtClean="0"/>
              <a:t> Write whether each of the following represents numerical or categorical data. For </a:t>
            </a:r>
            <a:r>
              <a:rPr lang="en-AU" dirty="0" err="1" smtClean="0"/>
              <a:t>eache</a:t>
            </a:r>
            <a:r>
              <a:rPr lang="en-AU" dirty="0" smtClean="0"/>
              <a:t> set of numerical data identified, state whether the data are discrete or continuous.</a:t>
            </a:r>
          </a:p>
          <a:p>
            <a:pPr>
              <a:buNone/>
            </a:pPr>
            <a:r>
              <a:rPr lang="en-AU" b="1" dirty="0" smtClean="0"/>
              <a:t>a</a:t>
            </a:r>
            <a:r>
              <a:rPr lang="en-AU" dirty="0" smtClean="0"/>
              <a:t> The heights, in centimetres, of a group of children</a:t>
            </a:r>
          </a:p>
          <a:p>
            <a:pPr>
              <a:buNone/>
            </a:pPr>
            <a:r>
              <a:rPr lang="en-AU" b="1" dirty="0" smtClean="0"/>
              <a:t>b</a:t>
            </a:r>
            <a:r>
              <a:rPr lang="en-AU" dirty="0" smtClean="0"/>
              <a:t> The diameters, in millimetres, of a collection of ball-bearings</a:t>
            </a:r>
          </a:p>
          <a:p>
            <a:pPr>
              <a:buNone/>
            </a:pPr>
            <a:r>
              <a:rPr lang="en-AU" b="1" dirty="0" smtClean="0"/>
              <a:t>c</a:t>
            </a:r>
            <a:r>
              <a:rPr lang="en-AU" dirty="0" smtClean="0"/>
              <a:t> The numbers of visitors at a display each day</a:t>
            </a:r>
          </a:p>
          <a:p>
            <a:pPr>
              <a:buNone/>
            </a:pPr>
            <a:r>
              <a:rPr lang="en-AU" b="1" dirty="0" smtClean="0"/>
              <a:t>d</a:t>
            </a:r>
            <a:r>
              <a:rPr lang="en-AU" dirty="0" smtClean="0"/>
              <a:t> The modes of transport that students in Year 12 take to school</a:t>
            </a:r>
          </a:p>
          <a:p>
            <a:pPr>
              <a:buNone/>
            </a:pPr>
            <a:r>
              <a:rPr lang="en-AU" b="1" dirty="0" smtClean="0"/>
              <a:t>e</a:t>
            </a:r>
            <a:r>
              <a:rPr lang="en-AU" dirty="0" smtClean="0"/>
              <a:t> The 10 most-watched television programs in a week</a:t>
            </a:r>
          </a:p>
          <a:p>
            <a:pPr>
              <a:buNone/>
            </a:pPr>
            <a:r>
              <a:rPr lang="en-AU" b="1" dirty="0" smtClean="0"/>
              <a:t>f</a:t>
            </a:r>
            <a:r>
              <a:rPr lang="en-AU" dirty="0" smtClean="0"/>
              <a:t> The occupations of a group of 30-year-olds</a:t>
            </a:r>
          </a:p>
          <a:p>
            <a:pPr>
              <a:buNone/>
            </a:pPr>
            <a:r>
              <a:rPr lang="en-AU" b="1" dirty="0" smtClean="0"/>
              <a:t>g</a:t>
            </a:r>
            <a:r>
              <a:rPr lang="en-AU" dirty="0" smtClean="0"/>
              <a:t> The numbers of subjects offered to VCE students at various schools</a:t>
            </a:r>
          </a:p>
          <a:p>
            <a:pPr>
              <a:buNone/>
            </a:pPr>
            <a:r>
              <a:rPr lang="en-AU" b="1" dirty="0" smtClean="0"/>
              <a:t>h</a:t>
            </a:r>
            <a:r>
              <a:rPr lang="en-AU" dirty="0" smtClean="0"/>
              <a:t> Life expectancies</a:t>
            </a:r>
          </a:p>
          <a:p>
            <a:pPr>
              <a:buNone/>
            </a:pPr>
            <a:r>
              <a:rPr lang="en-AU" b="1" dirty="0" err="1" smtClean="0"/>
              <a:t>i</a:t>
            </a:r>
            <a:r>
              <a:rPr lang="en-AU" dirty="0" smtClean="0"/>
              <a:t> Species of fish</a:t>
            </a:r>
          </a:p>
          <a:p>
            <a:pPr>
              <a:buNone/>
            </a:pPr>
            <a:r>
              <a:rPr lang="en-AU" b="1" dirty="0" smtClean="0"/>
              <a:t>j</a:t>
            </a:r>
            <a:r>
              <a:rPr lang="en-AU" dirty="0" smtClean="0"/>
              <a:t> Blood groups</a:t>
            </a:r>
          </a:p>
          <a:p>
            <a:pPr>
              <a:buNone/>
            </a:pPr>
            <a:r>
              <a:rPr lang="en-AU" b="1" dirty="0" smtClean="0"/>
              <a:t>k</a:t>
            </a:r>
            <a:r>
              <a:rPr lang="en-AU" dirty="0" smtClean="0"/>
              <a:t> Years of birth</a:t>
            </a:r>
          </a:p>
          <a:p>
            <a:pPr>
              <a:buNone/>
            </a:pPr>
            <a:r>
              <a:rPr lang="en-AU" b="1" dirty="0" smtClean="0"/>
              <a:t>l</a:t>
            </a:r>
            <a:r>
              <a:rPr lang="en-AU" dirty="0" smtClean="0"/>
              <a:t> Countries of birth</a:t>
            </a:r>
          </a:p>
          <a:p>
            <a:pPr>
              <a:buNone/>
            </a:pPr>
            <a:r>
              <a:rPr lang="en-AU" b="1" dirty="0" smtClean="0"/>
              <a:t>m</a:t>
            </a:r>
            <a:r>
              <a:rPr lang="en-AU" dirty="0" smtClean="0"/>
              <a:t> Tax brackets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5576" y="764704"/>
            <a:ext cx="7772400" cy="4572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AU" b="1" dirty="0" smtClean="0"/>
              <a:t>2</a:t>
            </a:r>
            <a:r>
              <a:rPr lang="en-AU" dirty="0" smtClean="0"/>
              <a:t> . An example of a numerical variable is:</a:t>
            </a:r>
          </a:p>
          <a:p>
            <a:pPr>
              <a:buNone/>
            </a:pPr>
            <a:r>
              <a:rPr lang="en-AU" b="1" dirty="0" smtClean="0"/>
              <a:t>A</a:t>
            </a:r>
            <a:r>
              <a:rPr lang="en-AU" dirty="0" smtClean="0"/>
              <a:t> attitude to 4-yearly elections (for or against)</a:t>
            </a:r>
          </a:p>
          <a:p>
            <a:pPr>
              <a:buNone/>
            </a:pPr>
            <a:r>
              <a:rPr lang="en-AU" b="1" dirty="0" smtClean="0"/>
              <a:t>B</a:t>
            </a:r>
            <a:r>
              <a:rPr lang="en-AU" dirty="0" smtClean="0"/>
              <a:t> year level of students</a:t>
            </a:r>
          </a:p>
          <a:p>
            <a:pPr>
              <a:buNone/>
            </a:pPr>
            <a:r>
              <a:rPr lang="en-AU" b="1" dirty="0" smtClean="0"/>
              <a:t>C</a:t>
            </a:r>
            <a:r>
              <a:rPr lang="en-AU" dirty="0" smtClean="0"/>
              <a:t> the total attendance at Carlton football matches</a:t>
            </a:r>
          </a:p>
          <a:p>
            <a:pPr>
              <a:buNone/>
            </a:pPr>
            <a:r>
              <a:rPr lang="en-AU" b="1" dirty="0" smtClean="0"/>
              <a:t>D</a:t>
            </a:r>
            <a:r>
              <a:rPr lang="en-AU" dirty="0" smtClean="0"/>
              <a:t> position in a queue at the pie stall</a:t>
            </a:r>
          </a:p>
          <a:p>
            <a:pPr>
              <a:buNone/>
            </a:pPr>
            <a:r>
              <a:rPr lang="en-AU" b="1" dirty="0" smtClean="0"/>
              <a:t>E</a:t>
            </a:r>
            <a:r>
              <a:rPr lang="en-AU" dirty="0" smtClean="0"/>
              <a:t> television channel numbers shown on a dial</a:t>
            </a:r>
          </a:p>
          <a:p>
            <a:endParaRPr lang="en-AU" b="1" dirty="0" smtClean="0"/>
          </a:p>
          <a:p>
            <a:pPr>
              <a:buNone/>
            </a:pPr>
            <a:r>
              <a:rPr lang="en-AU" b="1" dirty="0" smtClean="0"/>
              <a:t>3</a:t>
            </a:r>
            <a:r>
              <a:rPr lang="en-AU" dirty="0" smtClean="0"/>
              <a:t>  The weight of each truck-load of woodchips delivered to the wharf during a one-month period was recorded. This is an example of:</a:t>
            </a:r>
          </a:p>
          <a:p>
            <a:pPr>
              <a:buNone/>
            </a:pPr>
            <a:r>
              <a:rPr lang="en-AU" b="1" dirty="0" smtClean="0"/>
              <a:t>A</a:t>
            </a:r>
            <a:r>
              <a:rPr lang="en-AU" dirty="0" smtClean="0"/>
              <a:t> categorical and discrete data</a:t>
            </a:r>
          </a:p>
          <a:p>
            <a:pPr>
              <a:buNone/>
            </a:pPr>
            <a:r>
              <a:rPr lang="en-AU" b="1" dirty="0" smtClean="0"/>
              <a:t>B</a:t>
            </a:r>
            <a:r>
              <a:rPr lang="en-AU" dirty="0" smtClean="0"/>
              <a:t> discrete data</a:t>
            </a:r>
          </a:p>
          <a:p>
            <a:pPr>
              <a:buNone/>
            </a:pPr>
            <a:r>
              <a:rPr lang="en-AU" b="1" dirty="0" smtClean="0"/>
              <a:t>C</a:t>
            </a:r>
            <a:r>
              <a:rPr lang="en-AU" dirty="0" smtClean="0"/>
              <a:t> continuous and numerical data</a:t>
            </a:r>
          </a:p>
          <a:p>
            <a:pPr>
              <a:buNone/>
            </a:pPr>
            <a:r>
              <a:rPr lang="en-AU" b="1" dirty="0" smtClean="0"/>
              <a:t>D</a:t>
            </a:r>
            <a:r>
              <a:rPr lang="en-AU" dirty="0" smtClean="0"/>
              <a:t> continuous and categorical data</a:t>
            </a:r>
          </a:p>
          <a:p>
            <a:pPr>
              <a:buNone/>
            </a:pPr>
            <a:r>
              <a:rPr lang="en-AU" b="1" dirty="0" smtClean="0"/>
              <a:t>E</a:t>
            </a:r>
            <a:r>
              <a:rPr lang="en-AU" dirty="0" smtClean="0"/>
              <a:t> numerical and discrete data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 1B- STEM PLOTS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A way of displaying a set of data (Order is important).</a:t>
            </a:r>
          </a:p>
          <a:p>
            <a:r>
              <a:rPr lang="en-AU" sz="2000" dirty="0" smtClean="0"/>
              <a:t>Best suited to data which contain up to about 50 observations/records.</a:t>
            </a:r>
          </a:p>
          <a:p>
            <a:r>
              <a:rPr lang="en-AU" sz="2000" dirty="0" smtClean="0"/>
              <a:t>It is constructed by splitting the numerals of a record into two parts-the stem and leaf’</a:t>
            </a:r>
          </a:p>
          <a:p>
            <a:r>
              <a:rPr lang="en-AU" sz="2000" dirty="0" smtClean="0"/>
              <a:t>Stem- the preceding digits before the last digit</a:t>
            </a:r>
          </a:p>
          <a:p>
            <a:r>
              <a:rPr lang="en-AU" sz="2000" dirty="0" smtClean="0"/>
              <a:t>Leaf- the last digits</a:t>
            </a:r>
          </a:p>
          <a:p>
            <a:pPr>
              <a:buNone/>
            </a:pPr>
            <a:r>
              <a:rPr lang="en-AU" sz="2000" dirty="0" err="1" smtClean="0"/>
              <a:t>Eg</a:t>
            </a:r>
            <a:r>
              <a:rPr lang="en-AU" sz="2000" dirty="0" smtClean="0"/>
              <a:t>: The stem plot below right shows the ages of people attending an advanced computer class.</a:t>
            </a:r>
          </a:p>
          <a:p>
            <a:pPr>
              <a:buNone/>
            </a:pPr>
            <a:r>
              <a:rPr lang="en-AU" sz="2000" dirty="0" smtClean="0"/>
              <a:t>The ages of the members of the class are 16, 22, 22, 23, 30, 32, 34, 36, 42, 43, 46, 47, 53, 57 and 61.</a:t>
            </a:r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endParaRPr lang="en-AU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725144"/>
            <a:ext cx="1728192" cy="182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STEM PLOTS WITH DECIMALS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05536"/>
          </a:xfrm>
        </p:spPr>
        <p:txBody>
          <a:bodyPr/>
          <a:lstStyle/>
          <a:p>
            <a:pPr>
              <a:buNone/>
            </a:pPr>
            <a:r>
              <a:rPr lang="en-AU" sz="2000" b="1" dirty="0" smtClean="0"/>
              <a:t>The masses (in kilograms) of the members of an Under-17 football squad are given below.</a:t>
            </a:r>
            <a:endParaRPr lang="en-AU" sz="2000" dirty="0" smtClean="0"/>
          </a:p>
          <a:p>
            <a:pPr>
              <a:buNone/>
            </a:pPr>
            <a:r>
              <a:rPr lang="en-AU" sz="2000" b="1" dirty="0" smtClean="0"/>
              <a:t>	70.3   65.1   72.9   66.9   68.6   69.6   70.8</a:t>
            </a:r>
            <a:br>
              <a:rPr lang="en-AU" sz="2000" b="1" dirty="0" smtClean="0"/>
            </a:br>
            <a:r>
              <a:rPr lang="en-AU" sz="2000" b="1" dirty="0" smtClean="0"/>
              <a:t>72.4   74.1   75.3   75.6   69.7   66.2   71.2</a:t>
            </a:r>
            <a:br>
              <a:rPr lang="en-AU" sz="2000" b="1" dirty="0" smtClean="0"/>
            </a:br>
            <a:r>
              <a:rPr lang="en-AU" sz="2000" b="1" dirty="0" smtClean="0"/>
              <a:t>68.3   69.7   71.3   68.3   70.5   72.4   71.8</a:t>
            </a:r>
            <a:endParaRPr lang="en-AU" sz="2000" dirty="0" smtClean="0"/>
          </a:p>
          <a:p>
            <a:pPr>
              <a:buNone/>
            </a:pPr>
            <a:r>
              <a:rPr lang="en-AU" sz="2000" b="1" dirty="0" smtClean="0"/>
              <a:t>Display the data in a stem plot.</a:t>
            </a:r>
            <a:endParaRPr lang="en-AU" sz="2000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827584" y="3717032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Lowest number = 65.1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40770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Highest number = 75.6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5091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Use stems from 65-75</a:t>
            </a:r>
            <a:endParaRPr lang="en-A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204864"/>
            <a:ext cx="177165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420888"/>
            <a:ext cx="2762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780928"/>
            <a:ext cx="428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429000"/>
            <a:ext cx="7905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3717032"/>
            <a:ext cx="762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077072"/>
            <a:ext cx="8382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4365104"/>
            <a:ext cx="800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4653136"/>
            <a:ext cx="7524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60232" y="5229200"/>
            <a:ext cx="2571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60232" y="5589240"/>
            <a:ext cx="495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84168" y="6021288"/>
            <a:ext cx="2133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STEM PLOTS THAT ARE BUNCHED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sz="2800" dirty="0" smtClean="0"/>
              <a:t>To get a clear idea about the data variation, we can split the stems into </a:t>
            </a:r>
            <a:r>
              <a:rPr lang="en-AU" sz="2800" i="1" dirty="0" smtClean="0"/>
              <a:t>halves</a:t>
            </a:r>
            <a:r>
              <a:rPr lang="en-AU" sz="2800" dirty="0" smtClean="0"/>
              <a:t> or </a:t>
            </a:r>
            <a:r>
              <a:rPr lang="en-AU" sz="2800" i="1" dirty="0" smtClean="0"/>
              <a:t>fifths</a:t>
            </a:r>
            <a:r>
              <a:rPr lang="en-AU" sz="2800" dirty="0" smtClean="0"/>
              <a:t>.</a:t>
            </a:r>
          </a:p>
          <a:p>
            <a:r>
              <a:rPr lang="en-AU" sz="2800" dirty="0" smtClean="0"/>
              <a:t>Halves- 1</a:t>
            </a:r>
            <a:r>
              <a:rPr lang="en-AU" sz="2800" baseline="30000" dirty="0" smtClean="0"/>
              <a:t>st</a:t>
            </a:r>
            <a:r>
              <a:rPr lang="en-AU" sz="2800" dirty="0" smtClean="0"/>
              <a:t> half has any leaf digits in the range 0-4</a:t>
            </a:r>
          </a:p>
          <a:p>
            <a:pPr lvl="4">
              <a:buNone/>
            </a:pPr>
            <a:r>
              <a:rPr lang="en-AU" sz="2800" dirty="0" smtClean="0"/>
              <a:t>- 2</a:t>
            </a:r>
            <a:r>
              <a:rPr lang="en-AU" sz="2800" baseline="30000" dirty="0" smtClean="0"/>
              <a:t>nd</a:t>
            </a:r>
            <a:r>
              <a:rPr lang="en-AU" sz="2800" dirty="0" smtClean="0"/>
              <a:t> half has any leaf digits in the range 5-9 (appears next to the stem with *)</a:t>
            </a:r>
          </a:p>
          <a:p>
            <a:pPr>
              <a:buFont typeface="Arial" charset="0"/>
              <a:buChar char="•"/>
            </a:pPr>
            <a:r>
              <a:rPr lang="en-AU" dirty="0" smtClean="0"/>
              <a:t>Fifths- each stem appears 5 times</a:t>
            </a:r>
          </a:p>
          <a:p>
            <a:pPr>
              <a:buNone/>
            </a:pPr>
            <a:r>
              <a:rPr lang="en-AU" dirty="0" smtClean="0"/>
              <a:t>		- 0s and 1s</a:t>
            </a:r>
          </a:p>
          <a:p>
            <a:pPr>
              <a:buNone/>
            </a:pPr>
            <a:r>
              <a:rPr lang="en-AU" dirty="0" smtClean="0"/>
              <a:t>		-2s and 3s</a:t>
            </a:r>
          </a:p>
          <a:p>
            <a:pPr>
              <a:buNone/>
            </a:pPr>
            <a:r>
              <a:rPr lang="en-AU" dirty="0" smtClean="0"/>
              <a:t>		-4s and 5s</a:t>
            </a:r>
          </a:p>
          <a:p>
            <a:pPr>
              <a:buNone/>
            </a:pPr>
            <a:r>
              <a:rPr lang="en-AU" dirty="0" smtClean="0"/>
              <a:t>		-6s and 7s</a:t>
            </a:r>
          </a:p>
          <a:p>
            <a:pPr>
              <a:buNone/>
            </a:pPr>
            <a:r>
              <a:rPr lang="en-AU" dirty="0" smtClean="0"/>
              <a:t>		-8s and 9s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5687144"/>
          </a:xfrm>
        </p:spPr>
        <p:txBody>
          <a:bodyPr/>
          <a:lstStyle/>
          <a:p>
            <a:pPr>
              <a:buNone/>
            </a:pPr>
            <a:r>
              <a:rPr lang="en-AU" sz="2000" b="1" dirty="0" smtClean="0"/>
              <a:t>A set of golf scores for a group of professional golfers trialling a new 18-hole golf course is shown on the following stem plot.</a:t>
            </a:r>
          </a:p>
          <a:p>
            <a:pPr>
              <a:buNone/>
            </a:pPr>
            <a:endParaRPr lang="en-AU" sz="2000" b="1" dirty="0" smtClean="0"/>
          </a:p>
          <a:p>
            <a:pPr>
              <a:buNone/>
            </a:pPr>
            <a:endParaRPr lang="en-AU" sz="2000" b="1" dirty="0" smtClean="0"/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r>
              <a:rPr lang="en-AU" sz="2000" b="1" dirty="0" smtClean="0"/>
              <a:t>Produce another stem plot for these data by splitting the stems into:</a:t>
            </a:r>
            <a:endParaRPr lang="en-AU" sz="2000" dirty="0" smtClean="0"/>
          </a:p>
          <a:p>
            <a:pPr>
              <a:buNone/>
            </a:pPr>
            <a:r>
              <a:rPr lang="en-AU" sz="2000" b="1" dirty="0" smtClean="0"/>
              <a:t>a)</a:t>
            </a:r>
            <a:r>
              <a:rPr lang="en-AU" sz="2000" dirty="0" smtClean="0"/>
              <a:t> </a:t>
            </a:r>
            <a:r>
              <a:rPr lang="en-AU" sz="2000" b="1" dirty="0" smtClean="0"/>
              <a:t>halves</a:t>
            </a:r>
            <a:endParaRPr lang="en-AU" sz="2000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052736"/>
            <a:ext cx="2418382" cy="11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429000"/>
            <a:ext cx="762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645024"/>
            <a:ext cx="2000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429000"/>
            <a:ext cx="676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4005064"/>
            <a:ext cx="1657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3728" y="4293096"/>
            <a:ext cx="14001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23728" y="4581128"/>
            <a:ext cx="2095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75656" y="4941168"/>
            <a:ext cx="14192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795</TotalTime>
  <Words>1494</Words>
  <Application>Microsoft Office PowerPoint</Application>
  <PresentationFormat>On-screen Show (4:3)</PresentationFormat>
  <Paragraphs>389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Equity</vt:lpstr>
      <vt:lpstr>CORE-DATA ANAYLSIS</vt:lpstr>
      <vt:lpstr>EX 1A- TYPES OF DATA</vt:lpstr>
      <vt:lpstr>PowerPoint Presentation</vt:lpstr>
      <vt:lpstr>TEST YOUR UNDERSTANDING</vt:lpstr>
      <vt:lpstr>PowerPoint Presentation</vt:lpstr>
      <vt:lpstr>EX 1B- STEM PLOTS</vt:lpstr>
      <vt:lpstr>STEM PLOTS WITH DECIMALS</vt:lpstr>
      <vt:lpstr>STEM PLOTS THAT ARE BUNCHED</vt:lpstr>
      <vt:lpstr>PowerPoint Presentation</vt:lpstr>
      <vt:lpstr>PowerPoint Presentation</vt:lpstr>
      <vt:lpstr>Ex 1C- Dot plots, frequency histograms and bar charts</vt:lpstr>
      <vt:lpstr>TESTING YOUR KNOWLEDGE</vt:lpstr>
      <vt:lpstr>Frequency Histograms</vt:lpstr>
      <vt:lpstr>Frequency Histograms</vt:lpstr>
      <vt:lpstr>CASIO CLASS PAD</vt:lpstr>
      <vt:lpstr>HISTOGRAMS WITH CONTINUOUS DATA</vt:lpstr>
      <vt:lpstr>Then the histogram would look like:</vt:lpstr>
      <vt:lpstr>TESTING YOUR KNOWLEDGE</vt:lpstr>
      <vt:lpstr>Bar Charts</vt:lpstr>
      <vt:lpstr>Segmented Bar Charts</vt:lpstr>
      <vt:lpstr>Segmented Bar Charts</vt:lpstr>
      <vt:lpstr>PowerPoint Presentation</vt:lpstr>
      <vt:lpstr>Exercise 1D- Describing the shape of stem plots and histograms </vt:lpstr>
      <vt:lpstr>SYMMETRIC DISTRIBUTIONS</vt:lpstr>
      <vt:lpstr>PowerPoint Presentation</vt:lpstr>
      <vt:lpstr>PowerPoint Presentation</vt:lpstr>
      <vt:lpstr>Is this a positively or negatively skewed distribution??</vt:lpstr>
      <vt:lpstr>What type of distribution is this??</vt:lpstr>
      <vt:lpstr>PowerPoint Presentation</vt:lpstr>
      <vt:lpstr>CLASSWORK/HOMEWORK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CORE-DATA ANAYLSIS</dc:title>
  <dc:creator>Owner</dc:creator>
  <cp:lastModifiedBy>CTUSER</cp:lastModifiedBy>
  <cp:revision>34</cp:revision>
  <dcterms:created xsi:type="dcterms:W3CDTF">2011-01-27T01:35:20Z</dcterms:created>
  <dcterms:modified xsi:type="dcterms:W3CDTF">2014-03-10T02:18:39Z</dcterms:modified>
</cp:coreProperties>
</file>